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0" r:id="rId1"/>
  </p:sldMasterIdLst>
  <p:notesMasterIdLst>
    <p:notesMasterId r:id="rId20"/>
  </p:notesMasterIdLst>
  <p:sldIdLst>
    <p:sldId id="265" r:id="rId2"/>
    <p:sldId id="256" r:id="rId3"/>
    <p:sldId id="273" r:id="rId4"/>
    <p:sldId id="284" r:id="rId5"/>
    <p:sldId id="286" r:id="rId6"/>
    <p:sldId id="287" r:id="rId7"/>
    <p:sldId id="288" r:id="rId8"/>
    <p:sldId id="316" r:id="rId9"/>
    <p:sldId id="289" r:id="rId10"/>
    <p:sldId id="268" r:id="rId11"/>
    <p:sldId id="290" r:id="rId12"/>
    <p:sldId id="269" r:id="rId13"/>
    <p:sldId id="260" r:id="rId14"/>
    <p:sldId id="315" r:id="rId15"/>
    <p:sldId id="262" r:id="rId16"/>
    <p:sldId id="270" r:id="rId17"/>
    <p:sldId id="283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9FF"/>
    <a:srgbClr val="0C8AFF"/>
    <a:srgbClr val="FFFFFF"/>
    <a:srgbClr val="FF7637"/>
    <a:srgbClr val="E64D38"/>
    <a:srgbClr val="5F98FF"/>
    <a:srgbClr val="B0B0B0"/>
    <a:srgbClr val="EBF5FF"/>
    <a:srgbClr val="FBFBFB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6720" autoAdjust="0"/>
  </p:normalViewPr>
  <p:slideViewPr>
    <p:cSldViewPr snapToGrid="0" snapToObjects="1">
      <p:cViewPr varScale="1">
        <p:scale>
          <a:sx n="136" d="100"/>
          <a:sy n="136" d="100"/>
        </p:scale>
        <p:origin x="432" y="200"/>
      </p:cViewPr>
      <p:guideLst>
        <p:guide orient="horz" pos="2156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2022. 6. 4.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45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4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B92DBE-8DBE-F425-F8F2-64D43DF2A0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28" y="245128"/>
            <a:ext cx="10915743" cy="636774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56586AB-3D6A-787F-F63B-E56B5B82C9FC}"/>
              </a:ext>
            </a:extLst>
          </p:cNvPr>
          <p:cNvGrpSpPr/>
          <p:nvPr/>
        </p:nvGrpSpPr>
        <p:grpSpPr>
          <a:xfrm>
            <a:off x="4114799" y="5071532"/>
            <a:ext cx="3962401" cy="1298575"/>
            <a:chOff x="3886199" y="5071532"/>
            <a:chExt cx="3962401" cy="129857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277195C-1C39-3DB2-C9E0-1DE681D34671}"/>
                </a:ext>
              </a:extLst>
            </p:cNvPr>
            <p:cNvSpPr/>
            <p:nvPr/>
          </p:nvSpPr>
          <p:spPr>
            <a:xfrm>
              <a:off x="3886199" y="5071532"/>
              <a:ext cx="1032933" cy="364067"/>
            </a:xfrm>
            <a:prstGeom prst="roundRect">
              <a:avLst/>
            </a:prstGeom>
            <a:solidFill>
              <a:srgbClr val="5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Gilroy ExtraBold"/>
                  <a:ea typeface="G마켓 산스 TTF Light"/>
                </a:rPr>
                <a:t>Back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E09FC5C-E969-3791-6959-7BF58676675D}"/>
                </a:ext>
              </a:extLst>
            </p:cNvPr>
            <p:cNvSpPr/>
            <p:nvPr/>
          </p:nvSpPr>
          <p:spPr>
            <a:xfrm>
              <a:off x="3886199" y="5538786"/>
              <a:ext cx="1032933" cy="364067"/>
            </a:xfrm>
            <a:prstGeom prst="roundRect">
              <a:avLst/>
            </a:prstGeom>
            <a:solidFill>
              <a:srgbClr val="5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Gilroy ExtraBold"/>
                  <a:ea typeface="G마켓 산스 TTF Light"/>
                </a:rPr>
                <a:t>Front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1684AC-F251-A4D5-8E63-455BA5B22F52}"/>
                </a:ext>
              </a:extLst>
            </p:cNvPr>
            <p:cNvSpPr/>
            <p:nvPr/>
          </p:nvSpPr>
          <p:spPr>
            <a:xfrm>
              <a:off x="3886199" y="6006040"/>
              <a:ext cx="1032933" cy="364067"/>
            </a:xfrm>
            <a:prstGeom prst="roundRect">
              <a:avLst/>
            </a:prstGeom>
            <a:solidFill>
              <a:srgbClr val="5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Gilroy ExtraBold"/>
                  <a:ea typeface="G마켓 산스 TTF Light"/>
                </a:rPr>
                <a:t>Design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82F5FA-B38D-EDFA-9B7C-F6028CBA5216}"/>
                </a:ext>
              </a:extLst>
            </p:cNvPr>
            <p:cNvSpPr txBox="1"/>
            <p:nvPr/>
          </p:nvSpPr>
          <p:spPr>
            <a:xfrm>
              <a:off x="5071533" y="5071532"/>
              <a:ext cx="277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595959"/>
                  </a:solidFill>
                  <a:latin typeface="G마켓 산스 TTF Bold"/>
                  <a:ea typeface="G마켓 산스 TTF Bold"/>
                </a:rPr>
                <a:t>정재호</a:t>
              </a:r>
              <a:r>
                <a:rPr lang="en-US" altLang="ko-KR" b="1" dirty="0">
                  <a:solidFill>
                    <a:srgbClr val="FF7637"/>
                  </a:solidFill>
                  <a:latin typeface="Gilroy ExtraBold" panose="00000900000000000000" pitchFamily="50" charset="0"/>
                  <a:ea typeface="G마켓 산스 TTF Bold"/>
                </a:rPr>
                <a:t>(L)  </a:t>
              </a:r>
              <a:r>
                <a:rPr lang="ko-KR" altLang="en-US" b="1" dirty="0" err="1">
                  <a:solidFill>
                    <a:srgbClr val="595959"/>
                  </a:solidFill>
                  <a:latin typeface="G마켓 산스 TTF Bold"/>
                  <a:ea typeface="G마켓 산스 TTF Bold"/>
                </a:rPr>
                <a:t>권기원</a:t>
              </a:r>
              <a:r>
                <a:rPr lang="ko-KR" altLang="en-US" b="1" dirty="0">
                  <a:solidFill>
                    <a:srgbClr val="595959"/>
                  </a:solidFill>
                  <a:latin typeface="G마켓 산스 TTF Bold"/>
                  <a:ea typeface="G마켓 산스 TTF Bold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G마켓 산스 TTF Bold"/>
                  <a:ea typeface="G마켓 산스 TTF Bold"/>
                </a:rPr>
                <a:t> </a:t>
              </a:r>
              <a:r>
                <a:rPr lang="ko-KR" altLang="en-US" b="1" dirty="0">
                  <a:solidFill>
                    <a:srgbClr val="595959"/>
                  </a:solidFill>
                  <a:latin typeface="G마켓 산스 TTF Bold"/>
                  <a:ea typeface="G마켓 산스 TTF Bold"/>
                </a:rPr>
                <a:t>홍승민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7EA595-916B-61A1-BF5E-4E05E55541A7}"/>
                </a:ext>
              </a:extLst>
            </p:cNvPr>
            <p:cNvSpPr txBox="1"/>
            <p:nvPr/>
          </p:nvSpPr>
          <p:spPr>
            <a:xfrm>
              <a:off x="5071533" y="5533521"/>
              <a:ext cx="277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595959"/>
                  </a:solidFill>
                  <a:latin typeface="G마켓 산스 TTF Bold"/>
                  <a:ea typeface="G마켓 산스 TTF Bold"/>
                </a:rPr>
                <a:t>김지호</a:t>
              </a:r>
              <a:r>
                <a:rPr lang="en-US" altLang="ko-KR" b="1" dirty="0">
                  <a:solidFill>
                    <a:srgbClr val="FF7637"/>
                  </a:solidFill>
                  <a:latin typeface="Gilroy ExtraBold" panose="00000900000000000000" pitchFamily="50" charset="0"/>
                  <a:ea typeface="G마켓 산스 TTF Bold"/>
                </a:rPr>
                <a:t>(VL)</a:t>
              </a:r>
              <a:r>
                <a:rPr lang="ko-KR" altLang="en-US" dirty="0">
                  <a:solidFill>
                    <a:srgbClr val="FF7637"/>
                  </a:solidFill>
                  <a:latin typeface="Gilroy ExtraBold" panose="00000900000000000000" pitchFamily="50" charset="0"/>
                </a:rPr>
                <a:t>  </a:t>
              </a:r>
              <a:r>
                <a:rPr lang="ko-KR" altLang="en-US" b="1" dirty="0" err="1">
                  <a:solidFill>
                    <a:srgbClr val="595959"/>
                  </a:solidFill>
                  <a:latin typeface="G마켓 산스 TTF Bold"/>
                  <a:ea typeface="G마켓 산스 TTF Bold"/>
                </a:rPr>
                <a:t>김경래</a:t>
              </a:r>
              <a:endParaRPr lang="ko-KR" altLang="en-US" dirty="0">
                <a:solidFill>
                  <a:srgbClr val="FF7637"/>
                </a:solidFill>
                <a:latin typeface="Gilroy ExtraBold" panose="00000900000000000000" pitchFamily="50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681EC8-3644-9ADC-F399-EC96B2FCAA07}"/>
                </a:ext>
              </a:extLst>
            </p:cNvPr>
            <p:cNvSpPr txBox="1"/>
            <p:nvPr/>
          </p:nvSpPr>
          <p:spPr>
            <a:xfrm>
              <a:off x="5071533" y="5995510"/>
              <a:ext cx="277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 err="1">
                  <a:solidFill>
                    <a:srgbClr val="595959"/>
                  </a:solidFill>
                  <a:latin typeface="G마켓 산스 TTF Bold"/>
                  <a:ea typeface="G마켓 산스 TTF Bold"/>
                </a:rPr>
                <a:t>고나빈</a:t>
              </a:r>
              <a:r>
                <a:rPr lang="ko-KR" altLang="en-US" b="1" dirty="0">
                  <a:solidFill>
                    <a:srgbClr val="595959"/>
                  </a:solidFill>
                  <a:latin typeface="G마켓 산스 TTF Bold"/>
                  <a:ea typeface="G마켓 산스 TTF Bold"/>
                </a:rPr>
                <a:t>  허수빈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사각형: 둥근 모서리 160"/>
          <p:cNvSpPr/>
          <p:nvPr/>
        </p:nvSpPr>
        <p:spPr>
          <a:xfrm>
            <a:off x="1320496" y="1135512"/>
            <a:ext cx="1900969" cy="1760080"/>
          </a:xfrm>
          <a:prstGeom prst="roundRect">
            <a:avLst>
              <a:gd name="adj" fmla="val 16667"/>
            </a:avLst>
          </a:prstGeom>
          <a:solidFill>
            <a:srgbClr val="F9F9F9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0" name="TextBox 169"/>
          <p:cNvSpPr txBox="1"/>
          <p:nvPr/>
        </p:nvSpPr>
        <p:spPr>
          <a:xfrm>
            <a:off x="3019051" y="1595978"/>
            <a:ext cx="2167242" cy="221392"/>
          </a:xfrm>
          <a:prstGeom prst="rect">
            <a:avLst/>
          </a:prstGeom>
          <a:solidFill>
            <a:srgbClr val="CDF2E4">
              <a:alpha val="62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G마켓 산스 TTF Light"/>
                <a:ea typeface="G마켓 산스 TTF Light"/>
              </a:rPr>
              <a:t>https://www.cooperate-up.com</a:t>
            </a:r>
          </a:p>
        </p:txBody>
      </p:sp>
      <p:cxnSp>
        <p:nvCxnSpPr>
          <p:cNvPr id="168" name="직선 화살표 연결선 167"/>
          <p:cNvCxnSpPr/>
          <p:nvPr/>
        </p:nvCxnSpPr>
        <p:spPr>
          <a:xfrm>
            <a:off x="3019050" y="1871736"/>
            <a:ext cx="1943500" cy="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1E66AC3-8C12-8A28-C42E-2C77783117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171" y="1757961"/>
            <a:ext cx="332664" cy="332664"/>
          </a:xfrm>
          <a:prstGeom prst="rect">
            <a:avLst/>
          </a:prstGeom>
        </p:spPr>
      </p:pic>
      <p:sp>
        <p:nvSpPr>
          <p:cNvPr id="134" name="사각형: 둥근 모서리 133"/>
          <p:cNvSpPr/>
          <p:nvPr/>
        </p:nvSpPr>
        <p:spPr>
          <a:xfrm>
            <a:off x="7596034" y="1048169"/>
            <a:ext cx="3471271" cy="2007598"/>
          </a:xfrm>
          <a:prstGeom prst="roundRect">
            <a:avLst>
              <a:gd name="adj" fmla="val 16667"/>
            </a:avLst>
          </a:prstGeom>
          <a:solidFill>
            <a:srgbClr val="F9F9F9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사각형: 둥근 모서리 94"/>
          <p:cNvSpPr/>
          <p:nvPr/>
        </p:nvSpPr>
        <p:spPr>
          <a:xfrm>
            <a:off x="8847417" y="5203039"/>
            <a:ext cx="2679350" cy="1296303"/>
          </a:xfrm>
          <a:prstGeom prst="roundRect">
            <a:avLst>
              <a:gd name="adj" fmla="val 16667"/>
            </a:avLst>
          </a:prstGeom>
          <a:solidFill>
            <a:srgbClr val="F9F9F9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사각형: 둥근 모서리 115"/>
          <p:cNvSpPr/>
          <p:nvPr/>
        </p:nvSpPr>
        <p:spPr>
          <a:xfrm>
            <a:off x="8461012" y="1324102"/>
            <a:ext cx="1578322" cy="687636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6597" y="1623166"/>
            <a:ext cx="871218" cy="57710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3603" y="1135477"/>
            <a:ext cx="1516899" cy="96913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05221" y="881773"/>
            <a:ext cx="891674" cy="111124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0308" y="1501706"/>
            <a:ext cx="708251" cy="36657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9589" y="3672576"/>
            <a:ext cx="1955006" cy="99847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4460" y="2150515"/>
            <a:ext cx="955608" cy="71712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1562" y="5378662"/>
            <a:ext cx="1491059" cy="383703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0829" y="5806358"/>
            <a:ext cx="1152525" cy="587033"/>
          </a:xfrm>
          <a:prstGeom prst="rect">
            <a:avLst/>
          </a:prstGeom>
        </p:spPr>
      </p:pic>
      <p:sp>
        <p:nvSpPr>
          <p:cNvPr id="74" name="TextBox 17"/>
          <p:cNvSpPr txBox="1"/>
          <p:nvPr/>
        </p:nvSpPr>
        <p:spPr>
          <a:xfrm>
            <a:off x="9408949" y="5052876"/>
            <a:ext cx="1556285" cy="300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</a:rPr>
              <a:t>API Server</a:t>
            </a:r>
          </a:p>
        </p:txBody>
      </p:sp>
      <p:cxnSp>
        <p:nvCxnSpPr>
          <p:cNvPr id="78" name="직선 화살표 연결선 77"/>
          <p:cNvCxnSpPr>
            <a:cxnSpLocks/>
            <a:stCxn id="61" idx="0"/>
            <a:endCxn id="62" idx="2"/>
          </p:cNvCxnSpPr>
          <p:nvPr/>
        </p:nvCxnSpPr>
        <p:spPr>
          <a:xfrm flipH="1" flipV="1">
            <a:off x="10182264" y="2867635"/>
            <a:ext cx="4828" cy="804941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104" y="2003002"/>
            <a:ext cx="1023878" cy="76835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650" y="1366989"/>
            <a:ext cx="1064815" cy="1064815"/>
          </a:xfrm>
          <a:prstGeom prst="rect">
            <a:avLst/>
          </a:prstGeom>
        </p:spPr>
      </p:pic>
      <p:grpSp>
        <p:nvGrpSpPr>
          <p:cNvPr id="139" name="그룹 138"/>
          <p:cNvGrpSpPr/>
          <p:nvPr/>
        </p:nvGrpSpPr>
        <p:grpSpPr>
          <a:xfrm>
            <a:off x="4474445" y="5173380"/>
            <a:ext cx="2128938" cy="1296303"/>
            <a:chOff x="4519104" y="5173380"/>
            <a:chExt cx="2128938" cy="1296303"/>
          </a:xfrm>
        </p:grpSpPr>
        <p:sp>
          <p:nvSpPr>
            <p:cNvPr id="138" name="사각형: 둥근 모서리 137"/>
            <p:cNvSpPr/>
            <p:nvPr/>
          </p:nvSpPr>
          <p:spPr>
            <a:xfrm>
              <a:off x="4519104" y="5173380"/>
              <a:ext cx="2128938" cy="1296303"/>
            </a:xfrm>
            <a:prstGeom prst="roundRect">
              <a:avLst>
                <a:gd name="adj" fmla="val 16667"/>
              </a:avLst>
            </a:prstGeom>
            <a:solidFill>
              <a:srgbClr val="F9F9F9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586578" y="5414220"/>
              <a:ext cx="981075" cy="614029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89452" y="5353760"/>
              <a:ext cx="394441" cy="394441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360375" y="5271108"/>
              <a:ext cx="497030" cy="419370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730062" y="5338303"/>
              <a:ext cx="365937" cy="36593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66931" y="5486023"/>
              <a:ext cx="477188" cy="477188"/>
            </a:xfrm>
            <a:prstGeom prst="rect">
              <a:avLst/>
            </a:prstGeom>
          </p:spPr>
        </p:pic>
        <p:pic>
          <p:nvPicPr>
            <p:cNvPr id="130" name="그림 129"/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54116" y="5676572"/>
              <a:ext cx="658915" cy="650678"/>
            </a:xfrm>
            <a:prstGeom prst="rect">
              <a:avLst/>
            </a:prstGeom>
          </p:spPr>
        </p:pic>
      </p:grpSp>
      <p:cxnSp>
        <p:nvCxnSpPr>
          <p:cNvPr id="133" name="직선 화살표 연결선 132"/>
          <p:cNvCxnSpPr>
            <a:stCxn id="74" idx="0"/>
            <a:endCxn id="61" idx="2"/>
          </p:cNvCxnSpPr>
          <p:nvPr/>
        </p:nvCxnSpPr>
        <p:spPr>
          <a:xfrm rot="16200000">
            <a:off x="9996182" y="4861966"/>
            <a:ext cx="381821" cy="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/>
          <p:cNvGrpSpPr/>
          <p:nvPr/>
        </p:nvGrpSpPr>
        <p:grpSpPr>
          <a:xfrm>
            <a:off x="8758690" y="2130968"/>
            <a:ext cx="982966" cy="752585"/>
            <a:chOff x="8258779" y="2088271"/>
            <a:chExt cx="1149830" cy="880340"/>
          </a:xfrm>
        </p:grpSpPr>
        <p:pic>
          <p:nvPicPr>
            <p:cNvPr id="106" name="그림 105"/>
            <p:cNvPicPr>
              <a:picLocks noChangeAspect="1"/>
            </p:cNvPicPr>
            <p:nvPr/>
          </p:nvPicPr>
          <p:blipFill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37240" y="2088271"/>
              <a:ext cx="569644" cy="636128"/>
            </a:xfrm>
            <a:prstGeom prst="rect">
              <a:avLst/>
            </a:prstGeom>
          </p:spPr>
        </p:pic>
        <p:sp>
          <p:nvSpPr>
            <p:cNvPr id="136" name="TextBox 17"/>
            <p:cNvSpPr txBox="1"/>
            <p:nvPr/>
          </p:nvSpPr>
          <p:spPr>
            <a:xfrm>
              <a:off x="8258779" y="2671591"/>
              <a:ext cx="1149830" cy="297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050" b="1" dirty="0" err="1">
                  <a:solidFill>
                    <a:srgbClr val="595959"/>
                  </a:solidFill>
                  <a:latin typeface="Arial"/>
                  <a:cs typeface="Arial"/>
                </a:rPr>
                <a:t>CodeDeploy</a:t>
              </a:r>
              <a:endParaRPr lang="en-US" altLang="ko-KR" sz="1050" b="1" dirty="0">
                <a:solidFill>
                  <a:srgbClr val="595959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40" name="TextBox 17"/>
          <p:cNvSpPr txBox="1"/>
          <p:nvPr/>
        </p:nvSpPr>
        <p:spPr>
          <a:xfrm>
            <a:off x="4760772" y="5024037"/>
            <a:ext cx="1556285" cy="300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</a:rPr>
              <a:t>Browser</a:t>
            </a:r>
          </a:p>
        </p:txBody>
      </p:sp>
      <p:cxnSp>
        <p:nvCxnSpPr>
          <p:cNvPr id="141" name="직선 화살표 연결선 140"/>
          <p:cNvCxnSpPr/>
          <p:nvPr/>
        </p:nvCxnSpPr>
        <p:spPr>
          <a:xfrm rot="16200000">
            <a:off x="4542754" y="4027876"/>
            <a:ext cx="2068521" cy="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/>
          <p:cNvGrpSpPr/>
          <p:nvPr/>
        </p:nvGrpSpPr>
        <p:grpSpPr>
          <a:xfrm>
            <a:off x="520839" y="5203039"/>
            <a:ext cx="2679350" cy="1296303"/>
            <a:chOff x="787539" y="4938349"/>
            <a:chExt cx="2679350" cy="1296303"/>
          </a:xfrm>
          <a:solidFill>
            <a:srgbClr val="F9F9F9"/>
          </a:solidFill>
        </p:grpSpPr>
        <p:sp>
          <p:nvSpPr>
            <p:cNvPr id="150" name="사각형: 둥근 모서리 149"/>
            <p:cNvSpPr/>
            <p:nvPr/>
          </p:nvSpPr>
          <p:spPr>
            <a:xfrm>
              <a:off x="787539" y="4938349"/>
              <a:ext cx="2679350" cy="1296303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302984" y="5028488"/>
              <a:ext cx="1038980" cy="409594"/>
            </a:xfrm>
            <a:prstGeom prst="rect">
              <a:avLst/>
            </a:prstGeom>
            <a:grpFill/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 rotWithShape="1"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5367" y="5681796"/>
              <a:ext cx="724803" cy="460082"/>
            </a:xfrm>
            <a:prstGeom prst="rect">
              <a:avLst/>
            </a:prstGeom>
            <a:grpFill/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679" y="5085654"/>
              <a:ext cx="894764" cy="342605"/>
            </a:xfrm>
            <a:prstGeom prst="rect">
              <a:avLst/>
            </a:prstGeom>
            <a:grpFill/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75554" y="5377779"/>
              <a:ext cx="894764" cy="478610"/>
            </a:xfrm>
            <a:prstGeom prst="rect">
              <a:avLst/>
            </a:prstGeom>
            <a:grpFill/>
          </p:spPr>
        </p:pic>
      </p:grpSp>
      <p:sp>
        <p:nvSpPr>
          <p:cNvPr id="155" name="TextBox 17"/>
          <p:cNvSpPr txBox="1"/>
          <p:nvPr/>
        </p:nvSpPr>
        <p:spPr>
          <a:xfrm>
            <a:off x="1082371" y="5024037"/>
            <a:ext cx="1556285" cy="300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</a:rPr>
              <a:t>Frontend Server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010" y="3672576"/>
            <a:ext cx="1955006" cy="998479"/>
          </a:xfrm>
          <a:prstGeom prst="rect">
            <a:avLst/>
          </a:prstGeom>
        </p:spPr>
      </p:pic>
      <p:cxnSp>
        <p:nvCxnSpPr>
          <p:cNvPr id="160" name="직선 화살표 연결선 159"/>
          <p:cNvCxnSpPr>
            <a:cxnSpLocks/>
            <a:stCxn id="155" idx="0"/>
            <a:endCxn id="159" idx="2"/>
          </p:cNvCxnSpPr>
          <p:nvPr/>
        </p:nvCxnSpPr>
        <p:spPr>
          <a:xfrm rot="16200000">
            <a:off x="1684022" y="4847546"/>
            <a:ext cx="352982" cy="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9" idx="0"/>
            <a:endCxn id="81" idx="2"/>
          </p:cNvCxnSpPr>
          <p:nvPr/>
        </p:nvCxnSpPr>
        <p:spPr>
          <a:xfrm rot="16200000" flipV="1">
            <a:off x="1406667" y="3218729"/>
            <a:ext cx="901222" cy="647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829" y="1591710"/>
            <a:ext cx="1114170" cy="1184960"/>
          </a:xfrm>
          <a:prstGeom prst="rect">
            <a:avLst/>
          </a:prstGeom>
        </p:spPr>
      </p:pic>
      <p:cxnSp>
        <p:nvCxnSpPr>
          <p:cNvPr id="165" name="직선 화살표 연결선 164"/>
          <p:cNvCxnSpPr>
            <a:cxnSpLocks/>
          </p:cNvCxnSpPr>
          <p:nvPr/>
        </p:nvCxnSpPr>
        <p:spPr>
          <a:xfrm>
            <a:off x="6019763" y="1860797"/>
            <a:ext cx="1734821" cy="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 rot="16200000" flipH="1">
            <a:off x="4401943" y="4043037"/>
            <a:ext cx="2076297" cy="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/>
          <p:nvPr/>
        </p:nvCxnSpPr>
        <p:spPr>
          <a:xfrm rot="10800000">
            <a:off x="3000363" y="1993002"/>
            <a:ext cx="1924105" cy="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5759181" y="1595978"/>
            <a:ext cx="1995403" cy="221392"/>
          </a:xfrm>
          <a:prstGeom prst="rect">
            <a:avLst/>
          </a:prstGeom>
          <a:solidFill>
            <a:srgbClr val="CDF2E4">
              <a:alpha val="62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G마켓 산스 TTF Light"/>
                <a:ea typeface="G마켓 산스 TTF Light"/>
              </a:rPr>
              <a:t>https://api.cooperate-up.com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7F4683C-29F0-16DA-E250-91581DC8FB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8313" y="1757961"/>
            <a:ext cx="332664" cy="332664"/>
          </a:xfrm>
          <a:prstGeom prst="rect">
            <a:avLst/>
          </a:prstGeom>
        </p:spPr>
      </p:pic>
      <p:cxnSp>
        <p:nvCxnSpPr>
          <p:cNvPr id="167" name="직선 화살표 연결선 166"/>
          <p:cNvCxnSpPr>
            <a:cxnSpLocks/>
          </p:cNvCxnSpPr>
          <p:nvPr/>
        </p:nvCxnSpPr>
        <p:spPr>
          <a:xfrm flipH="1">
            <a:off x="6000746" y="1982084"/>
            <a:ext cx="1753838" cy="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7">
            <a:extLst>
              <a:ext uri="{FF2B5EF4-FFF2-40B4-BE49-F238E27FC236}">
                <a16:creationId xmlns:a16="http://schemas.microsoft.com/office/drawing/2014/main" id="{28E43FAB-8F49-BF9D-31BB-DF598ED3BD88}"/>
              </a:ext>
            </a:extLst>
          </p:cNvPr>
          <p:cNvSpPr txBox="1"/>
          <p:nvPr/>
        </p:nvSpPr>
        <p:spPr>
          <a:xfrm>
            <a:off x="7605613" y="2121848"/>
            <a:ext cx="98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 b="1" dirty="0">
                <a:solidFill>
                  <a:srgbClr val="E64D38"/>
                </a:solidFill>
                <a:latin typeface="Arial"/>
                <a:cs typeface="Arial"/>
              </a:rPr>
              <a:t>Elastic</a:t>
            </a:r>
          </a:p>
          <a:p>
            <a:pPr lvl="0" algn="ctr">
              <a:defRPr/>
            </a:pPr>
            <a:r>
              <a:rPr lang="en-US" altLang="ko-KR" sz="900" b="1" dirty="0" err="1">
                <a:solidFill>
                  <a:srgbClr val="E64D38"/>
                </a:solidFill>
                <a:latin typeface="Arial"/>
                <a:cs typeface="Arial"/>
              </a:rPr>
              <a:t>LoadBalancer</a:t>
            </a:r>
            <a:endParaRPr lang="en-US" altLang="ko-KR" sz="900" b="1" dirty="0">
              <a:solidFill>
                <a:srgbClr val="E64D38"/>
              </a:solidFill>
              <a:latin typeface="Arial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0AC6A-F0F3-61B7-3D2D-448BA1410978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06" y="6076974"/>
            <a:ext cx="610347" cy="229897"/>
          </a:xfrm>
          <a:prstGeom prst="rect">
            <a:avLst/>
          </a:prstGeom>
        </p:spPr>
      </p:pic>
      <p:sp>
        <p:nvSpPr>
          <p:cNvPr id="65" name="제목 1">
            <a:extLst>
              <a:ext uri="{FF2B5EF4-FFF2-40B4-BE49-F238E27FC236}">
                <a16:creationId xmlns:a16="http://schemas.microsoft.com/office/drawing/2014/main" id="{7961E515-94E1-BC68-712C-E645046E084A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3.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사용한 </a:t>
            </a:r>
            <a:r>
              <a:rPr lang="ko-KR" altLang="en-US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기술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및 도입배경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1F5F85E-61A5-0546-EC2D-65C510BD380D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6123A301-8BE1-975A-BBA4-36F315D6952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D73C4AF7-4AE0-E0B6-604C-AD972383C636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4.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기술적인 도전 및 트러블슈팅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C9B224-26CA-4D74-E2A3-56E3100ECAC0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8704151-B8C5-1D95-421D-E05AE0F7DC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3E9F4E-08E3-DBC6-FA39-4EDF578CD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1" y="1003763"/>
            <a:ext cx="12177960" cy="54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610"/>
          <a:stretch>
            <a:fillRect/>
          </a:stretch>
        </p:blipFill>
        <p:spPr>
          <a:xfrm>
            <a:off x="2690138" y="1095375"/>
            <a:ext cx="3405862" cy="5581650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그룹 41"/>
          <p:cNvGrpSpPr/>
          <p:nvPr/>
        </p:nvGrpSpPr>
        <p:grpSpPr>
          <a:xfrm>
            <a:off x="5315688" y="1194510"/>
            <a:ext cx="5229227" cy="3192630"/>
            <a:chOff x="4371974" y="1414462"/>
            <a:chExt cx="7820026" cy="477440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0000"/>
            <a:stretch>
              <a:fillRect/>
            </a:stretch>
          </p:blipFill>
          <p:spPr>
            <a:xfrm>
              <a:off x="4371974" y="1414462"/>
              <a:ext cx="7820025" cy="3119437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127000" dist="127000" dir="27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71974" y="4514850"/>
              <a:ext cx="7820025" cy="1674019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127000" dist="127000" dir="27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41" y="4076700"/>
            <a:ext cx="2727965" cy="248107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18158" y="5931602"/>
            <a:ext cx="2106932" cy="42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>
                <a:solidFill>
                  <a:srgbClr val="595959"/>
                </a:solidFill>
                <a:latin typeface="Gilroy ExtraBold"/>
                <a:ea typeface="G마켓 산스 TTF Medium"/>
              </a:rPr>
              <a:t>Git Issue</a:t>
            </a:r>
            <a:r>
              <a:rPr lang="en-US" altLang="ko-KR" sz="2200">
                <a:solidFill>
                  <a:srgbClr val="595959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2200">
                <a:solidFill>
                  <a:srgbClr val="595959"/>
                </a:solidFill>
                <a:latin typeface="G마켓 산스 TTF Medium"/>
                <a:ea typeface="G마켓 산스 TTF Medium"/>
              </a:rPr>
              <a:t>관리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72686" y="4076700"/>
            <a:ext cx="2727965" cy="81420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783203" y="4272822"/>
            <a:ext cx="2106932" cy="42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95959"/>
                </a:solidFill>
                <a:latin typeface="Gilroy ExtraBold"/>
                <a:ea typeface="G마켓 산스 TTF Medium"/>
              </a:rPr>
              <a:t>활발한 </a:t>
            </a:r>
            <a:r>
              <a:rPr lang="en-US" altLang="ko-KR" sz="2200">
                <a:solidFill>
                  <a:srgbClr val="595959"/>
                </a:solidFill>
                <a:latin typeface="Gilroy ExtraBold"/>
                <a:ea typeface="G마켓 산스 TTF Medium"/>
              </a:rPr>
              <a:t>Review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6" y="1095375"/>
            <a:ext cx="2608591" cy="144015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D73C4AF7-4AE0-E0B6-604C-AD972383C636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4.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기술적인 도전 및 트러블슈팅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C9B224-26CA-4D74-E2A3-56E3100ECAC0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8704151-B8C5-1D95-421D-E05AE0F7DC1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-1" y="142875"/>
            <a:ext cx="12192001" cy="736203"/>
          </a:xfrm>
        </p:spPr>
        <p:txBody>
          <a:bodyPr vert="horz" lIns="91440" tIns="45720" rIns="91440" bIns="45720" anchor="ctr">
            <a:normAutofit/>
          </a:bodyPr>
          <a:lstStyle/>
          <a:p>
            <a:pPr algn="l">
              <a:tabLst>
                <a:tab pos="813594" algn="l"/>
              </a:tabLst>
              <a:defRPr/>
            </a:pPr>
            <a:r>
              <a:rPr lang="ko-KR" altLang="en-US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lang="en-US" altLang="ko-KR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lang="en-US" altLang="ko-KR" sz="330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lang="en-US" altLang="ko-KR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lang="ko-KR" altLang="en-US" sz="330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4.</a:t>
            </a:r>
            <a:r>
              <a:rPr lang="ko-KR" altLang="en-US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기술적인 도전 및 트러블슈팅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(</a:t>
            </a:r>
            <a:r>
              <a:rPr lang="en-US" altLang="ko-KR" sz="3300" dirty="0">
                <a:solidFill>
                  <a:srgbClr val="595959"/>
                </a:solidFill>
                <a:latin typeface="Gilroy ExtraBold"/>
                <a:ea typeface="G마켓 산스 TTF Medium"/>
              </a:rPr>
              <a:t>Frontend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79078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317516"/>
            <a:ext cx="763488" cy="250610"/>
          </a:xfrm>
          <a:prstGeom prst="rect">
            <a:avLst/>
          </a:prstGeom>
        </p:spPr>
      </p:pic>
      <p:sp>
        <p:nvSpPr>
          <p:cNvPr id="12" name="사각형: 둥근 모서리 11"/>
          <p:cNvSpPr/>
          <p:nvPr/>
        </p:nvSpPr>
        <p:spPr>
          <a:xfrm>
            <a:off x="596603" y="1589979"/>
            <a:ext cx="5499397" cy="722691"/>
          </a:xfrm>
          <a:prstGeom prst="roundRect">
            <a:avLst>
              <a:gd name="adj" fmla="val 16667"/>
            </a:avLst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사각형: 둥근 모서리 12"/>
          <p:cNvSpPr/>
          <p:nvPr/>
        </p:nvSpPr>
        <p:spPr>
          <a:xfrm>
            <a:off x="800099" y="1319807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5F9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문제 </a:t>
            </a:r>
            <a:r>
              <a:rPr lang="en-US" altLang="ko-KR">
                <a:latin typeface="G마켓 산스 TTF Medium"/>
                <a:ea typeface="G마켓 산스 TTF Medium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0099" y="1680177"/>
            <a:ext cx="5200277" cy="60391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React CSR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동작과 이미지를 그대로 저장하는 방식을 사용한 결과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성능이 큰 폭으로 저하되는 이슈가 발생함</a:t>
            </a:r>
          </a:p>
        </p:txBody>
      </p:sp>
      <p:sp>
        <p:nvSpPr>
          <p:cNvPr id="15" name="사각형: 둥근 모서리 14"/>
          <p:cNvSpPr/>
          <p:nvPr/>
        </p:nvSpPr>
        <p:spPr>
          <a:xfrm>
            <a:off x="596603" y="2752029"/>
            <a:ext cx="5499397" cy="1558627"/>
          </a:xfrm>
          <a:prstGeom prst="roundRect">
            <a:avLst>
              <a:gd name="adj" fmla="val 12756"/>
            </a:avLst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사각형: 둥근 모서리 15"/>
          <p:cNvSpPr/>
          <p:nvPr/>
        </p:nvSpPr>
        <p:spPr>
          <a:xfrm>
            <a:off x="800099" y="2481857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5F9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원인</a:t>
            </a:r>
            <a:r>
              <a:rPr lang="en-US" altLang="ko-KR">
                <a:latin typeface="G마켓 산스 TTF Medium"/>
                <a:ea typeface="G마켓 산스 TTF Medium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</a:rPr>
              <a:t>증상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0099" y="2849080"/>
            <a:ext cx="5200277" cy="136452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1.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이미지 크기에 상관없이 그대로 저장하는 방법을 사용한 결과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웹에서 이미지를 처리하는데 상당한 시간이 소요됨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.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endParaRPr lang="ko-KR" altLang="en-US" sz="1400">
              <a:solidFill>
                <a:schemeClr val="tx1"/>
              </a:solidFill>
              <a:latin typeface="G마켓 산스 TTF Light"/>
              <a:ea typeface="G마켓 산스 TTF Light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2.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static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의 모든 파일을 읽어 작동하는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React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의 특성상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초기 화면에서의 로딩 속도가 느려 성능에 영향을 끼침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.</a:t>
            </a:r>
          </a:p>
        </p:txBody>
      </p:sp>
      <p:sp>
        <p:nvSpPr>
          <p:cNvPr id="18" name="사각형: 둥근 모서리 17"/>
          <p:cNvSpPr/>
          <p:nvPr/>
        </p:nvSpPr>
        <p:spPr>
          <a:xfrm>
            <a:off x="596603" y="4818954"/>
            <a:ext cx="5499397" cy="1378642"/>
          </a:xfrm>
          <a:prstGeom prst="roundRect">
            <a:avLst>
              <a:gd name="adj" fmla="val 12756"/>
            </a:avLst>
          </a:prstGeom>
          <a:solidFill>
            <a:srgbClr val="CDF2E4">
              <a:alpha val="30000"/>
            </a:srgb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사각형: 둥근 모서리 18"/>
          <p:cNvSpPr/>
          <p:nvPr/>
        </p:nvSpPr>
        <p:spPr>
          <a:xfrm>
            <a:off x="800099" y="4548782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해결방법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099" y="4950085"/>
            <a:ext cx="5200277" cy="111637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Suspense, Lazy loading</a:t>
            </a:r>
            <a:r>
              <a:rPr lang="ko-KR" altLang="en-US" sz="1400">
                <a:latin typeface="G마켓 산스 TTF Light"/>
                <a:ea typeface="G마켓 산스 TTF Light"/>
              </a:rPr>
              <a:t>을 사용해 코드를 분리시켜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>
                <a:latin typeface="G마켓 산스 TTF Light"/>
                <a:ea typeface="G마켓 산스 TTF Light"/>
              </a:rPr>
              <a:t>페이지별로 로드하도록 수정하였고</a:t>
            </a:r>
            <a:r>
              <a:rPr lang="en-US" altLang="ko-KR" sz="1400">
                <a:latin typeface="G마켓 산스 TTF Light"/>
                <a:ea typeface="G마켓 산스 TTF Light"/>
              </a:rPr>
              <a:t>,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Resize</a:t>
            </a:r>
            <a:r>
              <a:rPr lang="en-US" altLang="ko-KR" sz="1400">
                <a:latin typeface="G마켓 산스 TTF Light"/>
                <a:ea typeface="G마켓 산스 TTF Light"/>
              </a:rPr>
              <a:t> </a:t>
            </a:r>
            <a:r>
              <a:rPr lang="ko-KR" altLang="en-US" sz="1400">
                <a:latin typeface="G마켓 산스 TTF Light"/>
                <a:ea typeface="G마켓 산스 TTF Light"/>
              </a:rPr>
              <a:t>라이브러리를 사용해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>
                <a:latin typeface="G마켓 산스 TTF Light"/>
                <a:ea typeface="G마켓 산스 TTF Light"/>
              </a:rPr>
              <a:t>이미지를 사전에 가공한 뒤</a:t>
            </a:r>
            <a:r>
              <a:rPr lang="en-US" altLang="ko-KR" sz="1400">
                <a:latin typeface="G마켓 산스 TTF Light"/>
                <a:ea typeface="G마켓 산스 TTF Light"/>
              </a:rPr>
              <a:t>,</a:t>
            </a:r>
            <a:r>
              <a:rPr lang="ko-KR" altLang="en-US" sz="1400">
                <a:latin typeface="G마켓 산스 TTF Light"/>
                <a:ea typeface="G마켓 산스 TTF Light"/>
              </a:rPr>
              <a:t>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UI</a:t>
            </a:r>
            <a:r>
              <a:rPr lang="ko-KR" altLang="en-US" sz="1400">
                <a:latin typeface="G마켓 산스 TTF Light"/>
                <a:ea typeface="G마켓 산스 TTF Light"/>
              </a:rPr>
              <a:t>에는 가공된 이미지를 저장하도록 수정하여 위 문제를 해결할 수 있었음</a:t>
            </a:r>
            <a:r>
              <a:rPr lang="en-US" altLang="ko-KR" sz="1400">
                <a:latin typeface="G마켓 산스 TTF Light"/>
                <a:ea typeface="G마켓 산스 TTF Light"/>
              </a:rPr>
              <a:t>.</a:t>
            </a:r>
          </a:p>
        </p:txBody>
      </p:sp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265" y="1234474"/>
            <a:ext cx="2928118" cy="2857961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3" name="사각형: 둥근 모서리 22"/>
          <p:cNvSpPr/>
          <p:nvPr/>
        </p:nvSpPr>
        <p:spPr>
          <a:xfrm>
            <a:off x="6247065" y="1112839"/>
            <a:ext cx="1061242" cy="330793"/>
          </a:xfrm>
          <a:prstGeom prst="roundRect">
            <a:avLst>
              <a:gd name="adj" fmla="val 16667"/>
            </a:avLst>
          </a:prstGeom>
          <a:solidFill>
            <a:srgbClr val="FFD33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Gilroy ExtraBold"/>
                <a:ea typeface="G마켓 산스 TTF Medium"/>
              </a:rPr>
              <a:t>Before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8015" y="986610"/>
            <a:ext cx="357263" cy="21435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53" y="6289494"/>
            <a:ext cx="810782" cy="44761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43285" y="6269546"/>
            <a:ext cx="5441993" cy="49129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Issue No #</a:t>
            </a:r>
            <a:r>
              <a:rPr lang="en-US" altLang="ko-KR" sz="1400">
                <a:solidFill>
                  <a:schemeClr val="accent1"/>
                </a:solidFill>
                <a:latin typeface="Gilroy ExtraBold"/>
                <a:ea typeface="G마켓 산스 TTF Light"/>
              </a:rPr>
              <a:t>21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accent1"/>
                </a:solidFill>
                <a:latin typeface="G마켓 산스 TTF Light"/>
                <a:ea typeface="G마켓 산스 TTF Light"/>
              </a:rPr>
              <a:t>https://github.com/sparta-team6/CO-UP-TEAM-FE/issues/21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70E133-3756-B1D0-366B-0AA58E275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6597" y="3953489"/>
            <a:ext cx="3294626" cy="26283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/>
          <p:cNvSpPr/>
          <p:nvPr/>
        </p:nvSpPr>
        <p:spPr>
          <a:xfrm>
            <a:off x="7769922" y="3742785"/>
            <a:ext cx="1061242" cy="330793"/>
          </a:xfrm>
          <a:prstGeom prst="roundRect">
            <a:avLst>
              <a:gd name="adj" fmla="val 16667"/>
            </a:avLst>
          </a:prstGeom>
          <a:solidFill>
            <a:srgbClr val="04B68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Gilroy ExtraBold"/>
                <a:ea typeface="G마켓 산스 TTF Medium"/>
              </a:rPr>
              <a:t>After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5822869" flipH="1">
            <a:off x="8646316" y="2307099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-1" y="142875"/>
            <a:ext cx="12192001" cy="736203"/>
          </a:xfrm>
        </p:spPr>
        <p:txBody>
          <a:bodyPr vert="horz" lIns="91440" tIns="45720" rIns="91440" bIns="45720" anchor="ctr">
            <a:normAutofit/>
          </a:bodyPr>
          <a:lstStyle/>
          <a:p>
            <a:pPr algn="l">
              <a:tabLst>
                <a:tab pos="813594" algn="l"/>
              </a:tabLst>
              <a:defRPr/>
            </a:pPr>
            <a:r>
              <a:rPr lang="ko-KR" altLang="en-US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lang="en-US" altLang="ko-KR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lang="en-US" altLang="ko-KR" sz="330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lang="en-US" altLang="ko-KR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lang="ko-KR" altLang="en-US" sz="330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4.</a:t>
            </a:r>
            <a:r>
              <a:rPr lang="ko-KR" altLang="en-US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기술적인 도전 및 트러블슈팅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(</a:t>
            </a:r>
            <a:r>
              <a:rPr lang="en-US" altLang="ko-KR" sz="3300" dirty="0">
                <a:solidFill>
                  <a:srgbClr val="595959"/>
                </a:solidFill>
                <a:latin typeface="Gilroy ExtraBold"/>
                <a:ea typeface="G마켓 산스 TTF Medium"/>
              </a:rPr>
              <a:t>Frontend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79078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317516"/>
            <a:ext cx="763488" cy="250610"/>
          </a:xfrm>
          <a:prstGeom prst="rect">
            <a:avLst/>
          </a:prstGeom>
        </p:spPr>
      </p:pic>
      <p:sp>
        <p:nvSpPr>
          <p:cNvPr id="12" name="사각형: 둥근 모서리 11"/>
          <p:cNvSpPr/>
          <p:nvPr/>
        </p:nvSpPr>
        <p:spPr>
          <a:xfrm>
            <a:off x="596603" y="1589979"/>
            <a:ext cx="5499397" cy="722691"/>
          </a:xfrm>
          <a:prstGeom prst="roundRect">
            <a:avLst>
              <a:gd name="adj" fmla="val 16667"/>
            </a:avLst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사각형: 둥근 모서리 12"/>
          <p:cNvSpPr/>
          <p:nvPr/>
        </p:nvSpPr>
        <p:spPr>
          <a:xfrm>
            <a:off x="800099" y="1319807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5F9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G마켓 산스 TTF Medium"/>
                <a:ea typeface="G마켓 산스 TTF Medium"/>
              </a:rPr>
              <a:t>문제 </a:t>
            </a:r>
            <a:r>
              <a:rPr lang="en-US" altLang="ko-KR" dirty="0">
                <a:latin typeface="G마켓 산스 TTF Medium"/>
                <a:ea typeface="G마켓 산스 TTF Medium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0099" y="1680177"/>
            <a:ext cx="5200277" cy="6093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 dirty="0">
                <a:solidFill>
                  <a:schemeClr val="tx1"/>
                </a:solidFill>
                <a:latin typeface="G마켓 산스 TTF Light"/>
                <a:ea typeface="G마켓 산스 TTF Light"/>
              </a:rPr>
              <a:t>보드에서 카드를 드래그</a:t>
            </a:r>
            <a:r>
              <a:rPr lang="en-US" altLang="ko-KR" sz="1400" dirty="0">
                <a:solidFill>
                  <a:schemeClr val="tx1"/>
                </a:solidFill>
                <a:latin typeface="G마켓 산스 TTF Light"/>
                <a:ea typeface="G마켓 산스 TTF Light"/>
              </a:rPr>
              <a:t>&amp;</a:t>
            </a:r>
            <a:r>
              <a:rPr lang="ko-KR" altLang="en-US" sz="1400" dirty="0">
                <a:solidFill>
                  <a:schemeClr val="tx1"/>
                </a:solidFill>
                <a:latin typeface="G마켓 산스 TTF Light"/>
                <a:ea typeface="G마켓 산스 TTF Light"/>
              </a:rPr>
              <a:t>드롭으로 이동시키려 할 때</a:t>
            </a:r>
            <a:r>
              <a:rPr lang="en-US" altLang="ko-KR" sz="1400" dirty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G마켓 산스 TTF Light"/>
                <a:ea typeface="G마켓 산스 TTF Light"/>
              </a:rPr>
              <a:t>바로 이동되지 않고 화면을 </a:t>
            </a:r>
            <a:r>
              <a:rPr lang="ko-KR" altLang="en-US" sz="1400" dirty="0" err="1">
                <a:solidFill>
                  <a:schemeClr val="tx1"/>
                </a:solidFill>
                <a:latin typeface="G마켓 산스 TTF Light"/>
                <a:ea typeface="G마켓 산스 TTF Light"/>
              </a:rPr>
              <a:t>새로고침</a:t>
            </a:r>
            <a:r>
              <a:rPr lang="ko-KR" altLang="en-US" sz="1400" dirty="0">
                <a:solidFill>
                  <a:schemeClr val="tx1"/>
                </a:solidFill>
                <a:latin typeface="G마켓 산스 TTF Light"/>
                <a:ea typeface="G마켓 산스 TTF Light"/>
              </a:rPr>
              <a:t> 해야 정상적으로 이동되는 이슈 발생</a:t>
            </a:r>
          </a:p>
        </p:txBody>
      </p:sp>
      <p:sp>
        <p:nvSpPr>
          <p:cNvPr id="15" name="사각형: 둥근 모서리 14"/>
          <p:cNvSpPr/>
          <p:nvPr/>
        </p:nvSpPr>
        <p:spPr>
          <a:xfrm>
            <a:off x="596603" y="2752029"/>
            <a:ext cx="5499397" cy="911536"/>
          </a:xfrm>
          <a:prstGeom prst="roundRect">
            <a:avLst>
              <a:gd name="adj" fmla="val 12756"/>
            </a:avLst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사각형: 둥근 모서리 15"/>
          <p:cNvSpPr/>
          <p:nvPr/>
        </p:nvSpPr>
        <p:spPr>
          <a:xfrm>
            <a:off x="800099" y="2481857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5F9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원인</a:t>
            </a:r>
            <a:r>
              <a:rPr lang="en-US" altLang="ko-KR">
                <a:latin typeface="G마켓 산스 TTF Medium"/>
                <a:ea typeface="G마켓 산스 TTF Medium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</a:rPr>
              <a:t>증상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0099" y="2900771"/>
            <a:ext cx="5200277" cy="5986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서버의 데이터가 최신 값으로 변하지 않은 상태에서 데이터를 이미 요청해버린 상황이 발생하여 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UI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에 즉각 반영되지 않았음</a:t>
            </a:r>
            <a:endParaRPr lang="en-US" altLang="ko-KR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596603" y="4140254"/>
            <a:ext cx="5499397" cy="1127633"/>
          </a:xfrm>
          <a:prstGeom prst="roundRect">
            <a:avLst>
              <a:gd name="adj" fmla="val 12756"/>
            </a:avLst>
          </a:prstGeom>
          <a:solidFill>
            <a:schemeClr val="bg1">
              <a:alpha val="30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사각형: 둥근 모서리 18"/>
          <p:cNvSpPr/>
          <p:nvPr/>
        </p:nvSpPr>
        <p:spPr>
          <a:xfrm>
            <a:off x="800099" y="3870082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해결방법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099" y="4273728"/>
            <a:ext cx="5200277" cy="85715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Optimistic updates(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낙관적 업데이트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)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를 통해 미리 수정된 데이터를 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UI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에 보여주고</a:t>
            </a:r>
            <a:r>
              <a:rPr lang="en-US" altLang="ko-KR" sz="1400" dirty="0">
                <a:solidFill>
                  <a:srgbClr val="59595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 이후에 서버와의 통신 결과에 따라 확정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/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롤백을 결정해</a:t>
            </a:r>
            <a:r>
              <a:rPr lang="en-US" altLang="ko-KR" sz="1400" dirty="0">
                <a:solidFill>
                  <a:srgbClr val="59595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 유저에게 수정된 카드 값을 정상적으로 보여줄 수 있었음</a:t>
            </a:r>
            <a:endParaRPr lang="en-US" altLang="ko-KR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53" y="6289494"/>
            <a:ext cx="810782" cy="44761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143286" y="6269546"/>
            <a:ext cx="5599367" cy="49129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Issue No #</a:t>
            </a:r>
            <a:r>
              <a:rPr lang="en-US" altLang="ko-KR" sz="1400" dirty="0">
                <a:solidFill>
                  <a:schemeClr val="accent1"/>
                </a:solidFill>
                <a:latin typeface="Gilroy ExtraBold"/>
                <a:ea typeface="G마켓 산스 TTF Light"/>
              </a:rPr>
              <a:t>110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accent1"/>
                </a:solidFill>
                <a:latin typeface="G마켓 산스 TTF Light"/>
                <a:ea typeface="G마켓 산스 TTF Light"/>
              </a:rPr>
              <a:t>https://github.com/sparta-team6/CO-UP-TEAM-FE/issues/110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A2E05-ED6D-5354-6CA8-613CBC6A95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6308" y="1304329"/>
            <a:ext cx="5008358" cy="4834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305BCC-FFC1-6C45-5E1D-D46DF1F7E5E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0667" y="2214851"/>
            <a:ext cx="4414307" cy="3517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3509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-1" y="142875"/>
            <a:ext cx="12192001" cy="736203"/>
          </a:xfrm>
        </p:spPr>
        <p:txBody>
          <a:bodyPr vert="horz" lIns="91440" tIns="45720" rIns="91440" bIns="45720" anchor="ctr">
            <a:normAutofit/>
          </a:bodyPr>
          <a:lstStyle/>
          <a:p>
            <a:pPr algn="l">
              <a:tabLst>
                <a:tab pos="813594" algn="l"/>
              </a:tabLst>
              <a:defRPr/>
            </a:pPr>
            <a:r>
              <a:rPr lang="ko-KR" altLang="en-US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lang="en-US" altLang="ko-KR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lang="en-US" altLang="ko-KR" sz="330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lang="en-US" altLang="ko-KR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lang="ko-KR" altLang="en-US" sz="330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4.</a:t>
            </a:r>
            <a:r>
              <a:rPr lang="ko-KR" altLang="en-US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기술적인 도전 및 트러블슈팅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(</a:t>
            </a:r>
            <a:r>
              <a:rPr lang="en-US" altLang="ko-KR" sz="3300" dirty="0">
                <a:solidFill>
                  <a:srgbClr val="595959"/>
                </a:solidFill>
                <a:latin typeface="Gilroy ExtraBold"/>
                <a:ea typeface="G마켓 산스 TTF Medium"/>
              </a:rPr>
              <a:t>Backend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79078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317516"/>
            <a:ext cx="763488" cy="250610"/>
          </a:xfrm>
          <a:prstGeom prst="rect">
            <a:avLst/>
          </a:prstGeom>
        </p:spPr>
      </p:pic>
      <p:sp>
        <p:nvSpPr>
          <p:cNvPr id="12" name="사각형: 둥근 모서리 11"/>
          <p:cNvSpPr/>
          <p:nvPr/>
        </p:nvSpPr>
        <p:spPr>
          <a:xfrm>
            <a:off x="5796880" y="1589979"/>
            <a:ext cx="5403773" cy="692841"/>
          </a:xfrm>
          <a:prstGeom prst="roundRect">
            <a:avLst>
              <a:gd name="adj" fmla="val 16667"/>
            </a:avLst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사각형: 둥근 모서리 12"/>
          <p:cNvSpPr/>
          <p:nvPr/>
        </p:nvSpPr>
        <p:spPr>
          <a:xfrm>
            <a:off x="6000376" y="1319807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5F9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문제 </a:t>
            </a:r>
            <a:r>
              <a:rPr lang="en-US" altLang="ko-KR">
                <a:latin typeface="G마켓 산스 TTF Medium"/>
                <a:ea typeface="G마켓 산스 TTF Medium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0376" y="1658253"/>
            <a:ext cx="5109854" cy="55629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도메인 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개로 배포 테스트 과정 중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Browser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에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Cookie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가 저장되지 않는 문제 인식</a:t>
            </a:r>
          </a:p>
        </p:txBody>
      </p:sp>
      <p:sp>
        <p:nvSpPr>
          <p:cNvPr id="15" name="사각형: 둥근 모서리 14"/>
          <p:cNvSpPr/>
          <p:nvPr/>
        </p:nvSpPr>
        <p:spPr>
          <a:xfrm>
            <a:off x="5796880" y="2723454"/>
            <a:ext cx="5403773" cy="1378642"/>
          </a:xfrm>
          <a:prstGeom prst="roundRect">
            <a:avLst>
              <a:gd name="adj" fmla="val 12756"/>
            </a:avLst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사각형: 둥근 모서리 15"/>
          <p:cNvSpPr/>
          <p:nvPr/>
        </p:nvSpPr>
        <p:spPr>
          <a:xfrm>
            <a:off x="6000376" y="2453282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5F9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원인</a:t>
            </a:r>
            <a:r>
              <a:rPr lang="en-US" altLang="ko-KR">
                <a:latin typeface="G마켓 산스 TTF Medium"/>
                <a:ea typeface="G마켓 산스 TTF Medium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</a:rPr>
              <a:t>증상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00376" y="2889852"/>
            <a:ext cx="5109854" cy="10325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Samesite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를 변경하기 위해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Secure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옵션 변경해야 했으나 옵션 변경이 불가능했음</a:t>
            </a:r>
            <a:br>
              <a:rPr lang="ko-KR" altLang="en-US" sz="1400">
                <a:solidFill>
                  <a:schemeClr val="tx1"/>
                </a:solidFill>
                <a:ea typeface="G마켓 산스 TTF Light"/>
              </a:rPr>
            </a:b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원인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: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Chrome version80 Cookie Issue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endParaRPr lang="ko-KR" altLang="en-US" sz="140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5796880" y="4523679"/>
            <a:ext cx="5403773" cy="1378642"/>
          </a:xfrm>
          <a:prstGeom prst="roundRect">
            <a:avLst>
              <a:gd name="adj" fmla="val 12756"/>
            </a:avLst>
          </a:prstGeom>
          <a:solidFill>
            <a:srgbClr val="CDF2E4">
              <a:alpha val="30000"/>
            </a:srgb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사각형: 둥근 모서리 18"/>
          <p:cNvSpPr/>
          <p:nvPr/>
        </p:nvSpPr>
        <p:spPr>
          <a:xfrm>
            <a:off x="6000376" y="4253507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해결방법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0376" y="4690077"/>
            <a:ext cx="5109854" cy="55629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SSL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인증서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)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발급받은 후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https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를 도입했고</a:t>
            </a: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도메인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(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cooperate-up.com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)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을 통합하여 위 문제를 해결했음</a:t>
            </a:r>
            <a:r>
              <a:rPr lang="en-US" altLang="ko-KR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.</a:t>
            </a:r>
            <a:r>
              <a:rPr lang="ko-KR" altLang="en-US" sz="1400">
                <a:solidFill>
                  <a:schemeClr val="tx1"/>
                </a:solidFill>
                <a:latin typeface="G마켓 산스 TTF Light"/>
                <a:ea typeface="G마켓 산스 TTF Light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53" y="6289494"/>
            <a:ext cx="810782" cy="4476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3286" y="6269546"/>
            <a:ext cx="5276189" cy="49129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Issue No #</a:t>
            </a:r>
            <a:r>
              <a:rPr lang="en-US" altLang="ko-KR" sz="1400">
                <a:solidFill>
                  <a:schemeClr val="accent1"/>
                </a:solidFill>
                <a:latin typeface="Gilroy ExtraBold"/>
                <a:ea typeface="G마켓 산스 TTF Light"/>
              </a:rPr>
              <a:t>96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accent1"/>
                </a:solidFill>
                <a:latin typeface="G마켓 산스 TTF Light"/>
                <a:ea typeface="G마켓 산스 TTF Light"/>
              </a:rPr>
              <a:t>https://github.com/sparta-team6/CO-UP-TEAM-BE/issues/96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90" y="2171523"/>
            <a:ext cx="4462195" cy="2514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-1" y="142875"/>
            <a:ext cx="12192001" cy="736203"/>
          </a:xfrm>
        </p:spPr>
        <p:txBody>
          <a:bodyPr vert="horz" lIns="91440" tIns="45720" rIns="91440" bIns="45720" anchor="ctr">
            <a:normAutofit/>
          </a:bodyPr>
          <a:lstStyle/>
          <a:p>
            <a:pPr algn="l">
              <a:tabLst>
                <a:tab pos="813594" algn="l"/>
              </a:tabLst>
              <a:defRPr/>
            </a:pPr>
            <a:r>
              <a:rPr lang="ko-KR" altLang="en-US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lang="en-US" altLang="ko-KR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lang="en-US" altLang="ko-KR" sz="330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lang="en-US" altLang="ko-KR" sz="330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lang="ko-KR" altLang="en-US" sz="330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4.</a:t>
            </a:r>
            <a:r>
              <a:rPr lang="ko-KR" altLang="en-US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기술적인 도전 및 트러블슈팅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(</a:t>
            </a:r>
            <a:r>
              <a:rPr lang="en-US" altLang="ko-KR" sz="3300" dirty="0">
                <a:solidFill>
                  <a:srgbClr val="595959"/>
                </a:solidFill>
                <a:latin typeface="Gilroy ExtraBold"/>
                <a:ea typeface="G마켓 산스 TTF Medium"/>
              </a:rPr>
              <a:t>Backend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79078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317516"/>
            <a:ext cx="763488" cy="250610"/>
          </a:xfrm>
          <a:prstGeom prst="rect">
            <a:avLst/>
          </a:prstGeom>
        </p:spPr>
      </p:pic>
      <p:sp>
        <p:nvSpPr>
          <p:cNvPr id="12" name="사각형: 둥근 모서리 11"/>
          <p:cNvSpPr/>
          <p:nvPr/>
        </p:nvSpPr>
        <p:spPr>
          <a:xfrm>
            <a:off x="5796880" y="1589979"/>
            <a:ext cx="5403773" cy="692841"/>
          </a:xfrm>
          <a:prstGeom prst="roundRect">
            <a:avLst>
              <a:gd name="adj" fmla="val 16667"/>
            </a:avLst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사각형: 둥근 모서리 12"/>
          <p:cNvSpPr/>
          <p:nvPr/>
        </p:nvSpPr>
        <p:spPr>
          <a:xfrm>
            <a:off x="6000376" y="1319807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5F9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문제 </a:t>
            </a:r>
            <a:r>
              <a:rPr lang="en-US" altLang="ko-KR">
                <a:latin typeface="G마켓 산스 TTF Medium"/>
                <a:ea typeface="G마켓 산스 TTF Medium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0376" y="1680628"/>
            <a:ext cx="5109854" cy="51774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400">
                <a:latin typeface="G마켓 산스 TTF Light"/>
                <a:ea typeface="G마켓 산스 TTF Light"/>
              </a:rPr>
              <a:t>3</a:t>
            </a:r>
            <a:r>
              <a:rPr lang="ko-KR" altLang="en-US" sz="1400">
                <a:latin typeface="G마켓 산스 TTF Light"/>
                <a:ea typeface="G마켓 산스 TTF Light"/>
              </a:rPr>
              <a:t>중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Nested List</a:t>
            </a:r>
            <a:r>
              <a:rPr lang="ko-KR" altLang="en-US" sz="1400">
                <a:latin typeface="G마켓 산스 TTF Light"/>
                <a:ea typeface="G마켓 산스 TTF Light"/>
              </a:rPr>
              <a:t>로 구성된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Dto</a:t>
            </a:r>
            <a:r>
              <a:rPr lang="ko-KR" altLang="en-US" sz="1400">
                <a:latin typeface="G마켓 산스 TTF Light"/>
                <a:ea typeface="G마켓 산스 TTF Light"/>
              </a:rPr>
              <a:t>를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DB</a:t>
            </a:r>
            <a:r>
              <a:rPr lang="ko-KR" altLang="en-US" sz="1400">
                <a:latin typeface="G마켓 산스 TTF Light"/>
                <a:ea typeface="G마켓 산스 TTF Light"/>
              </a:rPr>
              <a:t>에서 조회하는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QueryDSL</a:t>
            </a:r>
            <a:r>
              <a:rPr lang="ko-KR" altLang="en-US" sz="1400">
                <a:latin typeface="G마켓 산스 TTF Light"/>
                <a:ea typeface="G마켓 산스 TTF Light"/>
              </a:rPr>
              <a:t> 구현 실패</a:t>
            </a:r>
          </a:p>
        </p:txBody>
      </p:sp>
      <p:sp>
        <p:nvSpPr>
          <p:cNvPr id="15" name="사각형: 둥근 모서리 14"/>
          <p:cNvSpPr/>
          <p:nvPr/>
        </p:nvSpPr>
        <p:spPr>
          <a:xfrm>
            <a:off x="5796880" y="2723454"/>
            <a:ext cx="5403773" cy="1378642"/>
          </a:xfrm>
          <a:prstGeom prst="roundRect">
            <a:avLst>
              <a:gd name="adj" fmla="val 12756"/>
            </a:avLst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사각형: 둥근 모서리 15"/>
          <p:cNvSpPr/>
          <p:nvPr/>
        </p:nvSpPr>
        <p:spPr>
          <a:xfrm>
            <a:off x="6000376" y="2453282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5F9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원인</a:t>
            </a:r>
            <a:r>
              <a:rPr lang="en-US" altLang="ko-KR">
                <a:latin typeface="G마켓 산스 TTF Medium"/>
                <a:ea typeface="G마켓 산스 TTF Medium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</a:rPr>
              <a:t>증상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00376" y="2889852"/>
            <a:ext cx="5109854" cy="29911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QueryDSL</a:t>
            </a:r>
            <a:r>
              <a:rPr lang="ko-KR" altLang="en-US" sz="1400">
                <a:latin typeface="G마켓 산스 TTF Light"/>
                <a:ea typeface="G마켓 산스 TTF Light"/>
              </a:rPr>
              <a:t>은 단일 </a:t>
            </a:r>
            <a:r>
              <a:rPr lang="en-US" altLang="ko-KR" sz="1400">
                <a:latin typeface="G마켓 산스 TTF Light"/>
                <a:ea typeface="G마켓 산스 TTF Light"/>
              </a:rPr>
              <a:t>List</a:t>
            </a:r>
            <a:r>
              <a:rPr lang="ko-KR" altLang="en-US" sz="1400">
                <a:latin typeface="G마켓 산스 TTF Light"/>
                <a:ea typeface="G마켓 산스 TTF Light"/>
              </a:rPr>
              <a:t>만 조회할 수 있음</a:t>
            </a:r>
            <a:endParaRPr lang="ko-KR" altLang="en-US" sz="140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5796880" y="4523679"/>
            <a:ext cx="5403773" cy="1378642"/>
          </a:xfrm>
          <a:prstGeom prst="roundRect">
            <a:avLst>
              <a:gd name="adj" fmla="val 12756"/>
            </a:avLst>
          </a:prstGeom>
          <a:solidFill>
            <a:srgbClr val="CDF2E4">
              <a:alpha val="30000"/>
            </a:srgb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사각형: 둥근 모서리 18"/>
          <p:cNvSpPr/>
          <p:nvPr/>
        </p:nvSpPr>
        <p:spPr>
          <a:xfrm>
            <a:off x="6000376" y="4253507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해결방법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0376" y="4690077"/>
            <a:ext cx="5109854" cy="51819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400">
                <a:latin typeface="G마켓 산스 TTF Light"/>
                <a:ea typeface="G마켓 산스 TTF Light"/>
              </a:rPr>
              <a:t>모든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List</a:t>
            </a:r>
            <a:r>
              <a:rPr lang="ko-KR" altLang="en-US" sz="1400">
                <a:latin typeface="G마켓 산스 TTF Light"/>
                <a:ea typeface="G마켓 산스 TTF Light"/>
              </a:rPr>
              <a:t>를 한 번에 조회한 후</a:t>
            </a:r>
            <a:r>
              <a:rPr lang="en-US" altLang="ko-KR" sz="1400">
                <a:latin typeface="G마켓 산스 TTF Light"/>
                <a:ea typeface="G마켓 산스 TTF Light"/>
              </a:rPr>
              <a:t>,</a:t>
            </a:r>
            <a:r>
              <a:rPr lang="ko-KR" altLang="en-US" sz="1400">
                <a:latin typeface="G마켓 산스 TTF Light"/>
                <a:ea typeface="G마켓 산스 TTF Light"/>
              </a:rPr>
              <a:t> 그룹핑 로직을 별도 추가하여 </a:t>
            </a: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Dto</a:t>
            </a:r>
            <a:r>
              <a:rPr lang="ko-KR" altLang="en-US" sz="1400">
                <a:latin typeface="G마켓 산스 TTF Light"/>
                <a:ea typeface="G마켓 산스 TTF Light"/>
              </a:rPr>
              <a:t>를 재구성한 뒤</a:t>
            </a:r>
            <a:r>
              <a:rPr lang="en-US" altLang="ko-KR" sz="1400">
                <a:latin typeface="G마켓 산스 TTF Light"/>
                <a:ea typeface="G마켓 산스 TTF Light"/>
              </a:rPr>
              <a:t>,</a:t>
            </a:r>
            <a:r>
              <a:rPr lang="ko-KR" altLang="en-US" sz="1400">
                <a:latin typeface="G마켓 산스 TTF Light"/>
                <a:ea typeface="G마켓 산스 TTF Light"/>
              </a:rPr>
              <a:t> 위 문제를 해결함</a:t>
            </a:r>
            <a:endParaRPr lang="en-US" altLang="ko-KR" sz="140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53" y="6289494"/>
            <a:ext cx="810782" cy="4476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3286" y="6269546"/>
            <a:ext cx="5276189" cy="4912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400">
                <a:solidFill>
                  <a:srgbClr val="595959"/>
                </a:solidFill>
                <a:latin typeface="Gilroy ExtraBold"/>
                <a:ea typeface="G마켓 산스 TTF Light"/>
              </a:rPr>
              <a:t>Issue No #</a:t>
            </a:r>
            <a:r>
              <a:rPr lang="en-US" altLang="ko-KR" sz="1400">
                <a:solidFill>
                  <a:schemeClr val="accent1"/>
                </a:solidFill>
                <a:latin typeface="Gilroy ExtraBold"/>
                <a:ea typeface="G마켓 산스 TTF Light"/>
              </a:rPr>
              <a:t>73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accent1"/>
                </a:solidFill>
                <a:latin typeface="G마켓 산스 TTF Light"/>
                <a:ea typeface="G마켓 산스 TTF Light"/>
              </a:rPr>
              <a:t>https://github.com/sparta-team6/CO-UP-TEAM-BE/issues/73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7" y="1085404"/>
            <a:ext cx="4787399" cy="501736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2483" y="3788288"/>
            <a:ext cx="4527910" cy="1803577"/>
          </a:xfrm>
          <a:prstGeom prst="roundRect">
            <a:avLst>
              <a:gd name="adj" fmla="val 16667"/>
            </a:avLst>
          </a:prstGeom>
          <a:ln w="28575" cap="sq">
            <a:solidFill>
              <a:srgbClr val="FF6600"/>
            </a:solidFill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2483" y="1731954"/>
            <a:ext cx="5542449" cy="1697045"/>
          </a:xfrm>
          <a:prstGeom prst="roundRect">
            <a:avLst>
              <a:gd name="adj" fmla="val 16667"/>
            </a:avLst>
          </a:prstGeom>
          <a:ln w="28575" cap="sq">
            <a:solidFill>
              <a:srgbClr val="FF6600"/>
            </a:solidFill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BC1B315-FD24-0798-33F2-FB9584019F47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5.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고객 피드백 및 개선사항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04D8828-0D9C-E2CC-0A0D-0C58FCB225BE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57E36F3-70B8-AFE3-9719-FF0C10F9D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AAADFE2-8DBA-49A8-90A5-3519707837DF}"/>
              </a:ext>
            </a:extLst>
          </p:cNvPr>
          <p:cNvSpPr/>
          <p:nvPr/>
        </p:nvSpPr>
        <p:spPr>
          <a:xfrm>
            <a:off x="601804" y="1709791"/>
            <a:ext cx="5403773" cy="736204"/>
          </a:xfrm>
          <a:prstGeom prst="roundRect">
            <a:avLst>
              <a:gd name="adj" fmla="val 1275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3A6FDF-C8A3-CF43-CCF1-AC846E5E84F5}"/>
              </a:ext>
            </a:extLst>
          </p:cNvPr>
          <p:cNvSpPr/>
          <p:nvPr/>
        </p:nvSpPr>
        <p:spPr>
          <a:xfrm>
            <a:off x="805300" y="1439618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5F9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G마켓 산스 TTF Medium"/>
                <a:ea typeface="G마켓 산스 TTF Medium"/>
              </a:rPr>
              <a:t>고객 피드백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DEB29-0893-DE1C-83FA-25AD43457B7B}"/>
              </a:ext>
            </a:extLst>
          </p:cNvPr>
          <p:cNvSpPr txBox="1"/>
          <p:nvPr/>
        </p:nvSpPr>
        <p:spPr>
          <a:xfrm>
            <a:off x="805300" y="1910056"/>
            <a:ext cx="5109854" cy="3293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1. 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서비스에 회원 탈퇴 기능이 없어서 한참 헤맸어요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B5DE33-4BF3-CAC8-EDAD-5345F50C8AD2}"/>
              </a:ext>
            </a:extLst>
          </p:cNvPr>
          <p:cNvSpPr/>
          <p:nvPr/>
        </p:nvSpPr>
        <p:spPr>
          <a:xfrm>
            <a:off x="6118650" y="1709791"/>
            <a:ext cx="5403773" cy="736204"/>
          </a:xfrm>
          <a:prstGeom prst="roundRect">
            <a:avLst>
              <a:gd name="adj" fmla="val 12756"/>
            </a:avLst>
          </a:prstGeom>
          <a:solidFill>
            <a:srgbClr val="CDF2E4">
              <a:alpha val="3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3C9110-0B43-221F-3491-3604875BF694}"/>
              </a:ext>
            </a:extLst>
          </p:cNvPr>
          <p:cNvSpPr/>
          <p:nvPr/>
        </p:nvSpPr>
        <p:spPr>
          <a:xfrm>
            <a:off x="6322146" y="1439618"/>
            <a:ext cx="1577180" cy="330793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G마켓 산스 TTF Medium"/>
                <a:ea typeface="G마켓 산스 TTF Medium"/>
              </a:rPr>
              <a:t>개선사항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731FE-7BA1-55B4-8562-399C33FB9167}"/>
              </a:ext>
            </a:extLst>
          </p:cNvPr>
          <p:cNvSpPr txBox="1"/>
          <p:nvPr/>
        </p:nvSpPr>
        <p:spPr>
          <a:xfrm>
            <a:off x="6322146" y="1910056"/>
            <a:ext cx="5109854" cy="3293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회원탈퇴 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API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를 즉시 추가했고 서비스에 반영했습니다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4825C5D-EF2A-4BCA-36C2-DF64A33C2DB7}"/>
              </a:ext>
            </a:extLst>
          </p:cNvPr>
          <p:cNvSpPr/>
          <p:nvPr/>
        </p:nvSpPr>
        <p:spPr>
          <a:xfrm>
            <a:off x="601804" y="2551772"/>
            <a:ext cx="5403773" cy="736204"/>
          </a:xfrm>
          <a:prstGeom prst="roundRect">
            <a:avLst>
              <a:gd name="adj" fmla="val 1275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E3C5BB2-8B76-C434-23B4-867AE877DF18}"/>
              </a:ext>
            </a:extLst>
          </p:cNvPr>
          <p:cNvSpPr/>
          <p:nvPr/>
        </p:nvSpPr>
        <p:spPr>
          <a:xfrm>
            <a:off x="6118650" y="2551772"/>
            <a:ext cx="5403773" cy="736204"/>
          </a:xfrm>
          <a:prstGeom prst="roundRect">
            <a:avLst>
              <a:gd name="adj" fmla="val 12756"/>
            </a:avLst>
          </a:prstGeom>
          <a:solidFill>
            <a:srgbClr val="CDF2E4">
              <a:alpha val="3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C89B7-1934-92F9-6C47-A795E14996F1}"/>
              </a:ext>
            </a:extLst>
          </p:cNvPr>
          <p:cNvSpPr txBox="1"/>
          <p:nvPr/>
        </p:nvSpPr>
        <p:spPr>
          <a:xfrm>
            <a:off x="805300" y="2782176"/>
            <a:ext cx="5109854" cy="3293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2. 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폴더를 삭제해도 그 안에 있는 문서는 삭제되지 않아요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F3C9BD-155C-93E2-4831-77EF04BC62E0}"/>
              </a:ext>
            </a:extLst>
          </p:cNvPr>
          <p:cNvSpPr txBox="1"/>
          <p:nvPr/>
        </p:nvSpPr>
        <p:spPr>
          <a:xfrm>
            <a:off x="6322146" y="2782176"/>
            <a:ext cx="5109854" cy="3293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폴더를 삭제하면 하위 문서 또한 삭제되도록 수정했습니다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5F65608-9F3C-ED5C-57F7-A3F58BC818C4}"/>
              </a:ext>
            </a:extLst>
          </p:cNvPr>
          <p:cNvSpPr/>
          <p:nvPr/>
        </p:nvSpPr>
        <p:spPr>
          <a:xfrm>
            <a:off x="601804" y="3393753"/>
            <a:ext cx="5403773" cy="736204"/>
          </a:xfrm>
          <a:prstGeom prst="roundRect">
            <a:avLst>
              <a:gd name="adj" fmla="val 1275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157038-EEE4-393F-305B-463F90EA8D64}"/>
              </a:ext>
            </a:extLst>
          </p:cNvPr>
          <p:cNvSpPr/>
          <p:nvPr/>
        </p:nvSpPr>
        <p:spPr>
          <a:xfrm>
            <a:off x="6118650" y="3393753"/>
            <a:ext cx="5403773" cy="736204"/>
          </a:xfrm>
          <a:prstGeom prst="roundRect">
            <a:avLst>
              <a:gd name="adj" fmla="val 12756"/>
            </a:avLst>
          </a:prstGeom>
          <a:solidFill>
            <a:srgbClr val="CDF2E4">
              <a:alpha val="3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1A5C6-69AA-0CFD-117B-8FFC06B53BE9}"/>
              </a:ext>
            </a:extLst>
          </p:cNvPr>
          <p:cNvSpPr txBox="1"/>
          <p:nvPr/>
        </p:nvSpPr>
        <p:spPr>
          <a:xfrm>
            <a:off x="805300" y="3628843"/>
            <a:ext cx="5109854" cy="3293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3. 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캘린더가 있는데 딱히 기능은 없는게 아쉬워요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40ACD-8292-4FB3-ED06-185A905CC46B}"/>
              </a:ext>
            </a:extLst>
          </p:cNvPr>
          <p:cNvSpPr txBox="1"/>
          <p:nvPr/>
        </p:nvSpPr>
        <p:spPr>
          <a:xfrm>
            <a:off x="6322146" y="3510348"/>
            <a:ext cx="5109854" cy="56630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캘린더를 이용해 추가 가능한 기능들을 취합하여 반영할 수 있도록 계획 중이고 지속적으로 논의하고 있습니다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597864B-2B24-2301-6EC7-A708997CFC0D}"/>
              </a:ext>
            </a:extLst>
          </p:cNvPr>
          <p:cNvSpPr/>
          <p:nvPr/>
        </p:nvSpPr>
        <p:spPr>
          <a:xfrm>
            <a:off x="601804" y="4266526"/>
            <a:ext cx="5403773" cy="736204"/>
          </a:xfrm>
          <a:prstGeom prst="roundRect">
            <a:avLst>
              <a:gd name="adj" fmla="val 1275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CC8D8C5-ADD6-15EE-0835-7ADD058FC5E6}"/>
              </a:ext>
            </a:extLst>
          </p:cNvPr>
          <p:cNvSpPr/>
          <p:nvPr/>
        </p:nvSpPr>
        <p:spPr>
          <a:xfrm>
            <a:off x="6118650" y="4266526"/>
            <a:ext cx="5403773" cy="736204"/>
          </a:xfrm>
          <a:prstGeom prst="roundRect">
            <a:avLst>
              <a:gd name="adj" fmla="val 12756"/>
            </a:avLst>
          </a:prstGeom>
          <a:solidFill>
            <a:srgbClr val="CDF2E4">
              <a:alpha val="3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991360-321C-F836-CA69-9403FE61CBC7}"/>
              </a:ext>
            </a:extLst>
          </p:cNvPr>
          <p:cNvSpPr txBox="1"/>
          <p:nvPr/>
        </p:nvSpPr>
        <p:spPr>
          <a:xfrm>
            <a:off x="805300" y="4501616"/>
            <a:ext cx="5109854" cy="3293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4. 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채팅 최적화가 필요해 보입니다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CA0931-F562-D1A0-9A38-664049FE5E51}"/>
              </a:ext>
            </a:extLst>
          </p:cNvPr>
          <p:cNvSpPr txBox="1"/>
          <p:nvPr/>
        </p:nvSpPr>
        <p:spPr>
          <a:xfrm>
            <a:off x="6322146" y="4383121"/>
            <a:ext cx="5109854" cy="56630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ko-KR" altLang="en-US" sz="1400" dirty="0">
                <a:solidFill>
                  <a:schemeClr val="tx1"/>
                </a:solidFill>
                <a:latin typeface="G마켓 산스 TTF Light"/>
                <a:ea typeface="G마켓 산스 TTF Light"/>
              </a:rPr>
              <a:t>처음 입장한 당시에는 정상 작동하나</a:t>
            </a:r>
            <a:r>
              <a:rPr lang="en-US" altLang="ko-KR" sz="1400" dirty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1400" dirty="0">
                <a:latin typeface="G마켓 산스 TTF Light"/>
                <a:ea typeface="G마켓 산스 TTF Light"/>
              </a:rPr>
              <a:t>시간이 지나거나 과도한 채팅 시 비정상 작동하는 문제를 인지했고 논의 중입니다</a:t>
            </a:r>
            <a:r>
              <a:rPr lang="en-US" altLang="ko-KR" sz="1400" dirty="0">
                <a:latin typeface="G마켓 산스 TTF Light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00DED59-E3A0-C36D-741B-D06823C6A7D5}"/>
              </a:ext>
            </a:extLst>
          </p:cNvPr>
          <p:cNvSpPr/>
          <p:nvPr/>
        </p:nvSpPr>
        <p:spPr>
          <a:xfrm>
            <a:off x="601804" y="5139299"/>
            <a:ext cx="5403773" cy="736204"/>
          </a:xfrm>
          <a:prstGeom prst="roundRect">
            <a:avLst>
              <a:gd name="adj" fmla="val 1275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29E701-6ACC-AAB1-8DE7-23E31E5EB916}"/>
              </a:ext>
            </a:extLst>
          </p:cNvPr>
          <p:cNvSpPr/>
          <p:nvPr/>
        </p:nvSpPr>
        <p:spPr>
          <a:xfrm>
            <a:off x="6118650" y="5139299"/>
            <a:ext cx="5403773" cy="736204"/>
          </a:xfrm>
          <a:prstGeom prst="roundRect">
            <a:avLst>
              <a:gd name="adj" fmla="val 12756"/>
            </a:avLst>
          </a:prstGeom>
          <a:solidFill>
            <a:srgbClr val="CDF2E4">
              <a:alpha val="3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B76808-8164-098A-34B7-02700C147AAF}"/>
              </a:ext>
            </a:extLst>
          </p:cNvPr>
          <p:cNvSpPr txBox="1"/>
          <p:nvPr/>
        </p:nvSpPr>
        <p:spPr>
          <a:xfrm>
            <a:off x="805300" y="5369703"/>
            <a:ext cx="5109854" cy="3293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5. 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프로젝트에서 나간 멤버를 다시 참가 시키고 싶어요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1B4538-3C0E-950F-55EB-E65127A4ACD7}"/>
              </a:ext>
            </a:extLst>
          </p:cNvPr>
          <p:cNvSpPr txBox="1"/>
          <p:nvPr/>
        </p:nvSpPr>
        <p:spPr>
          <a:xfrm>
            <a:off x="6322146" y="5369703"/>
            <a:ext cx="5109854" cy="3293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확인 즉시 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API</a:t>
            </a:r>
            <a:r>
              <a:rPr lang="ko-KR" altLang="en-US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를 추가하여 해당 피드백을 반영할 수 있었습니다</a:t>
            </a:r>
            <a:r>
              <a:rPr lang="en-US" altLang="ko-KR" sz="1400" dirty="0">
                <a:solidFill>
                  <a:srgbClr val="595959"/>
                </a:solidFill>
                <a:latin typeface="Gilroy ExtraBold"/>
                <a:ea typeface="G마켓 산스 TTF Light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G마켓 산스 TTF Light"/>
              <a:ea typeface="G마켓 산스 T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71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/>
        </p:nvSpPr>
        <p:spPr>
          <a:xfrm>
            <a:off x="-1" y="1260673"/>
            <a:ext cx="12192001" cy="3403203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 defTabSz="914400">
              <a:lnSpc>
                <a:spcPct val="130000"/>
              </a:lnSpc>
              <a:spcBef>
                <a:spcPts val="0"/>
              </a:spcBef>
              <a:buNone/>
              <a:tabLst>
                <a:tab pos="813594" algn="l"/>
              </a:tabLst>
              <a:defRPr/>
            </a:pPr>
            <a:r>
              <a:rPr lang="en-US" altLang="ko-KR" sz="400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lang="en-US" altLang="ko-KR" sz="400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lang="en-US" altLang="ko-KR" sz="400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endParaRPr kumimoji="0" lang="en-US" altLang="ko-KR" sz="4000" b="0" i="0" u="none" strike="noStrike" kern="1200" cap="none" spc="0" normalizeH="0" baseline="0" dirty="0">
              <a:solidFill>
                <a:srgbClr val="5F99FF"/>
              </a:solidFill>
              <a:latin typeface="Gilroy ExtraBold"/>
              <a:ea typeface="G마켓 산스 TTF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8571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감사합니다 </a:t>
            </a:r>
            <a:r>
              <a:rPr kumimoji="0" lang="en-US" altLang="ko-KR" sz="8571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!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5F99FF"/>
                </a:solidFill>
                <a:latin typeface="G마켓 산스 TTF Medium"/>
                <a:ea typeface="G마켓 산스 TTF Medium"/>
              </a:rPr>
              <a:t>Section </a:t>
            </a:r>
            <a:r>
              <a:rPr kumimoji="0" lang="en-US" altLang="ko-KR" sz="3600" b="1" i="0" u="none" strike="noStrike" kern="1200" cap="none" spc="0" normalizeH="0" baseline="0" dirty="0">
                <a:solidFill>
                  <a:srgbClr val="5F99FF"/>
                </a:solidFill>
                <a:latin typeface="G마켓 산스 TTF Medium"/>
                <a:ea typeface="G마켓 산스 TTF Medium"/>
              </a:rPr>
              <a:t>B7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8612" y="4796553"/>
            <a:ext cx="3914776" cy="1747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55" y="2702487"/>
            <a:ext cx="4284731" cy="16306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55" y="2250499"/>
            <a:ext cx="1376984" cy="451987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목차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  <p:sp>
        <p:nvSpPr>
          <p:cNvPr id="14" name="내용 개체 틀 2"/>
          <p:cNvSpPr>
            <a:spLocks noGrp="1"/>
          </p:cNvSpPr>
          <p:nvPr/>
        </p:nvSpPr>
        <p:spPr>
          <a:xfrm>
            <a:off x="6394054" y="1289246"/>
            <a:ext cx="5297485" cy="5103023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1.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595959"/>
                </a:solidFill>
                <a:latin typeface="G마켓 산스 TTF Bold"/>
                <a:ea typeface="G마켓 산스 TTF Bold"/>
              </a:rPr>
              <a:t>서비스 소개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300" b="1" i="0" u="none" strike="noStrike" kern="1200" cap="none" spc="0" normalizeH="0" baseline="0" dirty="0">
              <a:solidFill>
                <a:srgbClr val="5F99FF"/>
              </a:solidFill>
              <a:latin typeface="G마켓 산스 TTF Bold"/>
              <a:ea typeface="G마켓 산스 TTF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2.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595959"/>
                </a:solidFill>
                <a:latin typeface="G마켓 산스 TTF Bold"/>
                <a:ea typeface="G마켓 산스 TTF Bold"/>
              </a:rPr>
              <a:t>서비스 시연</a:t>
            </a:r>
            <a:endParaRPr kumimoji="0" lang="en-US" altLang="ko-KR" sz="2300" b="1" i="0" u="none" strike="noStrike" kern="1200" cap="none" spc="0" normalizeH="0" baseline="0" dirty="0">
              <a:solidFill>
                <a:srgbClr val="595959"/>
              </a:solidFill>
              <a:latin typeface="G마켓 산스 TTF Bold"/>
              <a:ea typeface="G마켓 산스 TTF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300" b="1" i="0" u="none" strike="noStrike" kern="1200" cap="none" spc="0" normalizeH="0" baseline="0" dirty="0">
              <a:solidFill>
                <a:srgbClr val="5F99FF"/>
              </a:solidFill>
              <a:latin typeface="G마켓 산스 TTF Bold"/>
              <a:ea typeface="G마켓 산스 TTF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3.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2300" b="1" dirty="0">
                <a:solidFill>
                  <a:srgbClr val="595959"/>
                </a:solidFill>
                <a:latin typeface="G마켓 산스 TTF Bold"/>
                <a:ea typeface="G마켓 산스 TTF Bold"/>
              </a:rPr>
              <a:t>사용한 기술 및 도입배경</a:t>
            </a:r>
            <a:endParaRPr kumimoji="0" lang="en-US" altLang="ko-KR" sz="2300" b="1" i="0" u="none" strike="noStrike" kern="1200" cap="none" spc="0" normalizeH="0" baseline="0" dirty="0">
              <a:solidFill>
                <a:srgbClr val="595959"/>
              </a:solidFill>
              <a:latin typeface="G마켓 산스 TTF Bold"/>
              <a:ea typeface="G마켓 산스 TTF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300" b="1" i="0" u="none" strike="noStrike" kern="1200" cap="none" spc="0" normalizeH="0" baseline="0" dirty="0">
              <a:solidFill>
                <a:srgbClr val="5F99FF"/>
              </a:solidFill>
              <a:latin typeface="G마켓 산스 TTF Bold"/>
              <a:ea typeface="G마켓 산스 TTF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4.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595959"/>
                </a:solidFill>
                <a:latin typeface="G마켓 산스 TTF Bold"/>
                <a:ea typeface="G마켓 산스 TTF Bold"/>
              </a:rPr>
              <a:t>기술적인 도전 및 트러블 슈팅</a:t>
            </a:r>
            <a:endParaRPr kumimoji="0" lang="en-US" altLang="ko-KR" sz="2300" b="1" i="0" u="none" strike="noStrike" kern="1200" cap="none" spc="0" normalizeH="0" baseline="0" dirty="0">
              <a:solidFill>
                <a:srgbClr val="595959"/>
              </a:solidFill>
              <a:latin typeface="G마켓 산스 TTF Bold"/>
              <a:ea typeface="G마켓 산스 TTF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 sz="2300" b="1" dirty="0">
              <a:solidFill>
                <a:srgbClr val="595959"/>
              </a:solidFill>
              <a:latin typeface="G마켓 산스 TTF Bold"/>
              <a:ea typeface="G마켓 산스 TTF Bold"/>
            </a:endParaRPr>
          </a:p>
          <a:p>
            <a:pPr>
              <a:spcBef>
                <a:spcPct val="20000"/>
              </a:spcBef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5.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595959"/>
                </a:solidFill>
                <a:latin typeface="G마켓 산스 TTF Bold"/>
                <a:ea typeface="G마켓 산스 TTF Bold"/>
              </a:rPr>
              <a:t>고객 피드백 및 개선사항</a:t>
            </a:r>
            <a:endParaRPr kumimoji="0" lang="en-US" altLang="ko-KR" sz="2300" b="1" i="0" u="none" strike="noStrike" kern="1200" cap="none" spc="0" normalizeH="0" baseline="0" dirty="0">
              <a:solidFill>
                <a:srgbClr val="595959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8A5ACC7D-8614-9A37-ACD3-C347F5FC773F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1.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서비스</a:t>
            </a:r>
            <a:r>
              <a:rPr lang="en-US" altLang="ko-KR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330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소개</a:t>
            </a:r>
            <a:endParaRPr kumimoji="0" lang="ko-KR" altLang="en-US" sz="3300" b="0" i="0" u="none" strike="noStrike" kern="1200" cap="none" spc="0" normalizeH="0" baseline="0" dirty="0">
              <a:solidFill>
                <a:srgbClr val="595959"/>
              </a:solidFill>
              <a:latin typeface="G마켓 산스 TTF Medium"/>
              <a:ea typeface="G마켓 산스 TTF Mediu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F817C-661C-4784-A159-5BE670D1B3FA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12377F1-FDF7-0B90-8C06-5310F66AE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0C1E51-1F73-582C-E7A8-7776EBA74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70" y="863118"/>
            <a:ext cx="12199902" cy="568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A8C63861-1450-82AB-CE41-BC5EF73ECACF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2.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서비스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94D736-46C8-9FEA-7CEF-883AA1BCCD9D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0116916-F64E-4B4B-FEE1-55B5A4CF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00222F-8BBB-EF15-3FA1-9867DFFB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43523"/>
            <a:ext cx="12192000" cy="56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A8C63861-1450-82AB-CE41-BC5EF73ECACF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2.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서비스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94D736-46C8-9FEA-7CEF-883AA1BCCD9D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0116916-F64E-4B4B-FEE1-55B5A4CF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58338A-B5C0-AAAD-F401-0B782EE56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44627"/>
            <a:ext cx="12192000" cy="56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8803AC-A7C8-C2E9-3C21-F95522DC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44627"/>
            <a:ext cx="12191998" cy="567793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8C63861-1450-82AB-CE41-BC5EF73ECACF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2.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서비스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94D736-46C8-9FEA-7CEF-883AA1BCCD9D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0116916-F64E-4B4B-FEE1-55B5A4CF83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B10223D-6C03-C13B-B4B9-ABFC74D0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44626"/>
            <a:ext cx="12192000" cy="5677933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8C63861-1450-82AB-CE41-BC5EF73ECACF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2.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서비스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94D736-46C8-9FEA-7CEF-883AA1BCCD9D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0116916-F64E-4B4B-FEE1-55B5A4CF83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1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175077-9B19-863E-D92D-5B795B7F3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44626"/>
            <a:ext cx="12191998" cy="567793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8C63861-1450-82AB-CE41-BC5EF73ECACF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2.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서비스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94D736-46C8-9FEA-7CEF-883AA1BCCD9D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0116916-F64E-4B4B-FEE1-55B5A4CF83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A8C63861-1450-82AB-CE41-BC5EF73ECACF}"/>
              </a:ext>
            </a:extLst>
          </p:cNvPr>
          <p:cNvSpPr>
            <a:spLocks noGrp="1"/>
          </p:cNvSpPr>
          <p:nvPr/>
        </p:nvSpPr>
        <p:spPr>
          <a:xfrm>
            <a:off x="-1" y="16849"/>
            <a:ext cx="12192001" cy="7362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813594" algn="l"/>
              </a:tabLst>
              <a:defRPr/>
            </a:pP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C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FF7637"/>
                </a:solidFill>
                <a:latin typeface="Gilroy ExtraBold"/>
                <a:ea typeface="G마켓 산스 TTF Bold"/>
              </a:rPr>
              <a:t>O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F99FF"/>
                </a:solidFill>
                <a:latin typeface="Gilroy ExtraBold"/>
                <a:ea typeface="G마켓 산스 TTF Bold"/>
              </a:rPr>
              <a:t>UP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F99FF"/>
                </a:solidFill>
                <a:latin typeface="G마켓 산스 TTF Bold"/>
                <a:ea typeface="G마켓 산스 TTF Bold"/>
              </a:rPr>
              <a:t>  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2. 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595959"/>
                </a:solidFill>
                <a:latin typeface="G마켓 산스 TTF Medium"/>
                <a:ea typeface="G마켓 산스 TTF Medium"/>
              </a:rPr>
              <a:t>서비스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94D736-46C8-9FEA-7CEF-883AA1BCCD9D}"/>
              </a:ext>
            </a:extLst>
          </p:cNvPr>
          <p:cNvCxnSpPr/>
          <p:nvPr/>
        </p:nvCxnSpPr>
        <p:spPr>
          <a:xfrm>
            <a:off x="0" y="692811"/>
            <a:ext cx="12192000" cy="0"/>
          </a:xfrm>
          <a:prstGeom prst="line">
            <a:avLst/>
          </a:prstGeom>
          <a:ln>
            <a:solidFill>
              <a:srgbClr val="DF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0116916-F64E-4B4B-FEE1-55B5A4CF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53" y="191490"/>
            <a:ext cx="763488" cy="2506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4926BD-0975-DE3A-CB0D-91DB3B3AFA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78" y="709569"/>
            <a:ext cx="11721043" cy="61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661</Words>
  <Application>Microsoft Macintosh PowerPoint</Application>
  <PresentationFormat>와이드스크린</PresentationFormat>
  <Paragraphs>100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G마켓 산스 TTF Bold</vt:lpstr>
      <vt:lpstr>G마켓 산스 TTF Light</vt:lpstr>
      <vt:lpstr>G마켓 산스 TTF Medium</vt:lpstr>
      <vt:lpstr>Gilroy ExtraBold</vt:lpstr>
      <vt:lpstr>Arial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COUP   4. 기술적인 도전 및 트러블슈팅 (Frontend)</vt:lpstr>
      <vt:lpstr>   COUP   4. 기술적인 도전 및 트러블슈팅 (Frontend)</vt:lpstr>
      <vt:lpstr>   COUP   4. 기술적인 도전 및 트러블슈팅 (Backend)</vt:lpstr>
      <vt:lpstr>   COUP   4. 기술적인 도전 및 트러블슈팅 (Backend)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 중간발표</dc:title>
  <dc:creator>iwogh</dc:creator>
  <cp:lastModifiedBy>SeungMin Hong</cp:lastModifiedBy>
  <cp:revision>345</cp:revision>
  <dcterms:created xsi:type="dcterms:W3CDTF">2022-05-19T08:32:55Z</dcterms:created>
  <dcterms:modified xsi:type="dcterms:W3CDTF">2022-06-04T04:14:57Z</dcterms:modified>
  <cp:version>1100.0100.01</cp:version>
</cp:coreProperties>
</file>